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57" r:id="rId2"/>
    <p:sldId id="256" r:id="rId3"/>
    <p:sldId id="258" r:id="rId4"/>
    <p:sldId id="262" r:id="rId5"/>
    <p:sldId id="261" r:id="rId6"/>
    <p:sldId id="259" r:id="rId7"/>
    <p:sldId id="263" r:id="rId8"/>
    <p:sldId id="265" r:id="rId9"/>
    <p:sldId id="264" r:id="rId10"/>
    <p:sldId id="266" r:id="rId11"/>
    <p:sldId id="260" r:id="rId12"/>
    <p:sldId id="267" r:id="rId13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allowPng="1" relyOnVml="1" encoding="utf-8"/>
  <p:showPr loop="1">
    <p:kiosk/>
    <p:sldAll/>
    <p:penClr>
      <a:schemeClr val="bg2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0" autoAdjust="0"/>
    <p:restoredTop sz="86410" autoAdjust="0"/>
  </p:normalViewPr>
  <p:slideViewPr>
    <p:cSldViewPr>
      <p:cViewPr varScale="1">
        <p:scale>
          <a:sx n="56" d="100"/>
          <a:sy n="56" d="100"/>
        </p:scale>
        <p:origin x="-86" y="-17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B0003D-1268-47A9-94D3-01A975372680}" type="datetimeFigureOut">
              <a:rPr lang="es-MX" smtClean="0"/>
              <a:t>24/03/2009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D2D9ED-995F-410E-BB6E-C0F3F2A284F0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D2D9ED-995F-410E-BB6E-C0F3F2A284F0}" type="slidenum">
              <a:rPr lang="es-MX" smtClean="0"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D2D9ED-995F-410E-BB6E-C0F3F2A284F0}" type="slidenum">
              <a:rPr lang="es-MX" smtClean="0"/>
              <a:t>8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0" y="0"/>
            <a:ext cx="825500" cy="6858000"/>
          </a:xfrm>
          <a:prstGeom prst="rect">
            <a:avLst/>
          </a:prstGeom>
          <a:solidFill>
            <a:schemeClr val="tx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Haga clic para modificar el estilo de texto del patrón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Haga clic para modificar el estilo de subtítulo del patrón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A6972A7E-3B12-42E4-B30F-17312E6818CC}" type="slidenum">
              <a:rPr lang="en-GB"/>
              <a:pPr/>
              <a:t>‹Nº›</a:t>
            </a:fld>
            <a:endParaRPr lang="en-GB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ltGray">
          <a:xfrm>
            <a:off x="0" y="3543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80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83F286-B59D-4C15-A7D7-B8DBC892E81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26D8B-5326-4EBA-8867-9C62892A3E1E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9A28D-5125-4316-B6F0-FB232233E3ED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BBC0B-4B9B-490A-96A5-BD206FC081F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DCC0C-081F-4B02-A87C-0E11443E3D8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75AB8C-1D98-470C-8772-23723C8CDC2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F48DE-0AA9-46E5-B801-01F8F8A9763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96F0E-07E2-4649-9592-1EA9F429227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57100-A940-43BB-AEF6-30E7E0C944F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00800" y="457200"/>
            <a:ext cx="2057400" cy="5638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28600" y="457200"/>
            <a:ext cx="6019800" cy="5638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7CB26-7D35-47CD-82C4-FE92C9E7010E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572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D0C815D-9194-4B0B-8929-85BD22FCDB0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med" advTm="5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Haga clic para modificar el estilo de texto del patrón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Haga clic para modificar los estilos de texto del patrón</a:t>
            </a:r>
          </a:p>
          <a:p>
            <a:pPr lvl="1"/>
            <a:r>
              <a:rPr lang="en-GB" smtClean="0"/>
              <a:t>Segundo nivel</a:t>
            </a:r>
          </a:p>
          <a:p>
            <a:pPr lvl="2"/>
            <a:r>
              <a:rPr lang="en-GB" smtClean="0"/>
              <a:t>Tercer nivel</a:t>
            </a:r>
          </a:p>
          <a:p>
            <a:pPr lvl="3"/>
            <a:r>
              <a:rPr lang="en-GB" smtClean="0"/>
              <a:t>Cuarto nivel</a:t>
            </a:r>
          </a:p>
          <a:p>
            <a:pPr lvl="4"/>
            <a:r>
              <a:rPr lang="en-GB" smtClean="0"/>
              <a:t>Quinto nivel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/>
            </a:lvl1pPr>
          </a:lstStyle>
          <a:p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/>
            </a:lvl1pPr>
          </a:lstStyle>
          <a:p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/>
            </a:lvl1pPr>
          </a:lstStyle>
          <a:p>
            <a:fld id="{118B6F17-6ADA-4486-A975-E04FC987CD80}" type="slidenum">
              <a:rPr lang="en-GB"/>
              <a:pPr/>
              <a:t>‹Nº›</a:t>
            </a:fld>
            <a:endParaRPr lang="en-GB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0" y="1638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285728"/>
            <a:ext cx="8501122" cy="642942"/>
          </a:xfrm>
        </p:spPr>
        <p:txBody>
          <a:bodyPr/>
          <a:lstStyle/>
          <a:p>
            <a:r>
              <a:rPr lang="es-ES_tradnl" sz="4000" dirty="0"/>
              <a:t>Función de una antena exterior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000109"/>
            <a:ext cx="8029604" cy="5095892"/>
          </a:xfrm>
        </p:spPr>
        <p:txBody>
          <a:bodyPr/>
          <a:lstStyle/>
          <a:p>
            <a:pPr algn="ctr"/>
            <a:r>
              <a:rPr lang="es-ES_tradnl" sz="4400" dirty="0">
                <a:solidFill>
                  <a:srgbClr val="FFFF00"/>
                </a:solidFill>
              </a:rPr>
              <a:t>Básicamente es recoger la señal que emite </a:t>
            </a:r>
            <a:r>
              <a:rPr lang="es-ES_tradnl" sz="4400" dirty="0">
                <a:solidFill>
                  <a:srgbClr val="FFFF00"/>
                </a:solidFill>
              </a:rPr>
              <a:t>una </a:t>
            </a:r>
            <a:r>
              <a:rPr lang="es-ES_tradnl" sz="4400" dirty="0">
                <a:solidFill>
                  <a:srgbClr val="FFFF00"/>
                </a:solidFill>
              </a:rPr>
              <a:t>torre transmisora y dirigirla a una sola dirección, en este caso su equipo, en vez de que se </a:t>
            </a:r>
            <a:r>
              <a:rPr lang="es-ES_tradnl" sz="4400" dirty="0">
                <a:solidFill>
                  <a:srgbClr val="FFFF00"/>
                </a:solidFill>
              </a:rPr>
              <a:t>                disperse </a:t>
            </a:r>
            <a:r>
              <a:rPr lang="es-ES_tradnl" sz="4400" dirty="0">
                <a:solidFill>
                  <a:srgbClr val="FFFF00"/>
                </a:solidFill>
              </a:rPr>
              <a:t>alrededor de su ubicación</a:t>
            </a:r>
            <a:r>
              <a:rPr lang="es-ES_tradnl" dirty="0">
                <a:solidFill>
                  <a:srgbClr val="FFFF00"/>
                </a:solidFill>
              </a:rPr>
              <a:t>.</a:t>
            </a:r>
          </a:p>
          <a:p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7172" name="Picture 4" descr="j03518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72074"/>
            <a:ext cx="1513917" cy="1617452"/>
          </a:xfrm>
          <a:prstGeom prst="rect">
            <a:avLst/>
          </a:prstGeom>
          <a:noFill/>
        </p:spPr>
      </p:pic>
      <p:pic>
        <p:nvPicPr>
          <p:cNvPr id="7173" name="Picture 5" descr="j03518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000636"/>
            <a:ext cx="1295461" cy="1595428"/>
          </a:xfrm>
          <a:prstGeom prst="rect">
            <a:avLst/>
          </a:prstGeom>
          <a:noFill/>
          <a:scene3d>
            <a:camera prst="orthographicFront">
              <a:rot lat="0" lon="13199976" rev="0"/>
            </a:camera>
            <a:lightRig rig="threePt" dir="t"/>
          </a:scene3d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14282" y="260351"/>
            <a:ext cx="8929718" cy="668320"/>
          </a:xfrm>
        </p:spPr>
        <p:txBody>
          <a:bodyPr/>
          <a:lstStyle/>
          <a:p>
            <a:r>
              <a:rPr lang="es-ES" sz="3600" dirty="0"/>
              <a:t>Razones por </a:t>
            </a:r>
            <a:r>
              <a:rPr lang="es-ES" sz="3600" dirty="0"/>
              <a:t>que se requiere una antena.</a:t>
            </a:r>
            <a:endParaRPr lang="es-ES" sz="3600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85721" y="1142984"/>
            <a:ext cx="8715436" cy="5191141"/>
          </a:xfrm>
        </p:spPr>
        <p:txBody>
          <a:bodyPr/>
          <a:lstStyle/>
          <a:p>
            <a:r>
              <a:rPr lang="es-ES" sz="3600" dirty="0">
                <a:solidFill>
                  <a:schemeClr val="accent1"/>
                </a:solidFill>
              </a:rPr>
              <a:t>¿Porqué una antena </a:t>
            </a:r>
            <a:r>
              <a:rPr lang="es-ES" sz="3600" dirty="0">
                <a:solidFill>
                  <a:schemeClr val="accent1"/>
                </a:solidFill>
              </a:rPr>
              <a:t>grande</a:t>
            </a:r>
            <a:r>
              <a:rPr lang="es-ES" sz="3600" dirty="0">
                <a:solidFill>
                  <a:schemeClr val="accent1"/>
                </a:solidFill>
              </a:rPr>
              <a:t>?</a:t>
            </a:r>
          </a:p>
          <a:p>
            <a:r>
              <a:rPr lang="es-ES" sz="3600" dirty="0">
                <a:solidFill>
                  <a:srgbClr val="FFFF00"/>
                </a:solidFill>
              </a:rPr>
              <a:t>Los teléfonos traen una antena integrada que tiene aprox. 3 </a:t>
            </a:r>
            <a:r>
              <a:rPr lang="es-ES" sz="3600" dirty="0" err="1">
                <a:solidFill>
                  <a:srgbClr val="FFFF00"/>
                </a:solidFill>
              </a:rPr>
              <a:t>dbd</a:t>
            </a:r>
            <a:r>
              <a:rPr lang="es-ES" sz="3600" dirty="0">
                <a:solidFill>
                  <a:srgbClr val="FFFF00"/>
                </a:solidFill>
              </a:rPr>
              <a:t>. Las </a:t>
            </a:r>
            <a:r>
              <a:rPr lang="es-ES" sz="3600" dirty="0">
                <a:solidFill>
                  <a:srgbClr val="FFFF00"/>
                </a:solidFill>
              </a:rPr>
              <a:t>antenas absorben la señal que emite una torre y la transmiten a un </a:t>
            </a:r>
            <a:r>
              <a:rPr lang="es-ES" sz="3600" dirty="0">
                <a:solidFill>
                  <a:srgbClr val="FFFF00"/>
                </a:solidFill>
              </a:rPr>
              <a:t>equipo, eso necesitamos: potencia y una yagi siempre debe ser como mínimo poder de  12 decibeles.</a:t>
            </a:r>
            <a:endParaRPr lang="es-ES" sz="3600" dirty="0">
              <a:solidFill>
                <a:srgbClr val="FFFF00"/>
              </a:solidFill>
            </a:endParaRPr>
          </a:p>
        </p:txBody>
      </p:sp>
      <p:sp>
        <p:nvSpPr>
          <p:cNvPr id="6148" name="UTurnArrow"/>
          <p:cNvSpPr>
            <a:spLocks noEditPoints="1" noChangeArrowheads="1"/>
          </p:cNvSpPr>
          <p:nvPr/>
        </p:nvSpPr>
        <p:spPr bwMode="auto">
          <a:xfrm>
            <a:off x="7983538" y="5500701"/>
            <a:ext cx="874742" cy="923911"/>
          </a:xfrm>
          <a:custGeom>
            <a:avLst/>
            <a:gdLst>
              <a:gd name="G0" fmla="+- 0 0 0"/>
              <a:gd name="G1" fmla="+- 5574 0 0"/>
              <a:gd name="G2" fmla="*/ 5574 1 2"/>
              <a:gd name="G3" fmla="*/ 9725 1 2"/>
              <a:gd name="G4" fmla="+- 10800 G3 G2"/>
              <a:gd name="G5" fmla="+- 10800 G3 0"/>
              <a:gd name="G6" fmla="+- G5 G2 0"/>
              <a:gd name="G7" fmla="*/ G6 1 2"/>
              <a:gd name="G8" fmla="+- 9725 0 0"/>
              <a:gd name="G9" fmla="+- 21600 0 5574"/>
              <a:gd name="G10" fmla="+- 21600 0 9725"/>
              <a:gd name="G11" fmla="min G10 8691"/>
              <a:gd name="G12" fmla="+- 8826 0 0"/>
              <a:gd name="G13" fmla="+- 14865 0 5975"/>
              <a:gd name="G14" fmla="+- 14865 0 0"/>
              <a:gd name="G15" fmla="*/ 5574 5842 6110"/>
              <a:gd name="G16" fmla="+- 8826 1350 0"/>
              <a:gd name="G17" fmla="+- 8310 0 G15"/>
              <a:gd name="G18" fmla="*/ G17 G7 8310"/>
              <a:gd name="G19" fmla="+- 5574 G18 0"/>
              <a:gd name="G20" fmla="+- G4 0 G18"/>
              <a:gd name="T0" fmla="*/ 9225 w 21600"/>
              <a:gd name="T1" fmla="*/ 0 h 21600"/>
              <a:gd name="T2" fmla="*/ 2787 w 21600"/>
              <a:gd name="T3" fmla="*/ 21600 h 21600"/>
              <a:gd name="T4" fmla="*/ 9725 w 21600"/>
              <a:gd name="T5" fmla="*/ 8826 h 21600"/>
              <a:gd name="T6" fmla="*/ 15663 w 21600"/>
              <a:gd name="T7" fmla="*/ 14865 h 21600"/>
              <a:gd name="T8" fmla="*/ 21600 w 21600"/>
              <a:gd name="T9" fmla="*/ 8826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G1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3" y="14865"/>
                </a:moveTo>
                <a:lnTo>
                  <a:pt x="21600" y="8826"/>
                </a:lnTo>
                <a:lnTo>
                  <a:pt x="18450" y="8826"/>
                </a:lnTo>
                <a:lnTo>
                  <a:pt x="18450" y="8310"/>
                </a:lnTo>
                <a:cubicBezTo>
                  <a:pt x="18450" y="3721"/>
                  <a:pt x="14320" y="0"/>
                  <a:pt x="9225" y="0"/>
                </a:cubicBezTo>
                <a:cubicBezTo>
                  <a:pt x="4130" y="0"/>
                  <a:pt x="0" y="3799"/>
                  <a:pt x="0" y="8485"/>
                </a:cubicBezTo>
                <a:lnTo>
                  <a:pt x="0" y="21600"/>
                </a:lnTo>
                <a:lnTo>
                  <a:pt x="5574" y="21600"/>
                </a:lnTo>
                <a:lnTo>
                  <a:pt x="5574" y="8310"/>
                </a:lnTo>
                <a:cubicBezTo>
                  <a:pt x="5574" y="6664"/>
                  <a:pt x="7055" y="5330"/>
                  <a:pt x="8882" y="5330"/>
                </a:cubicBezTo>
                <a:lnTo>
                  <a:pt x="9568" y="5330"/>
                </a:lnTo>
                <a:cubicBezTo>
                  <a:pt x="11395" y="5330"/>
                  <a:pt x="12876" y="6664"/>
                  <a:pt x="12876" y="8310"/>
                </a:cubicBezTo>
                <a:lnTo>
                  <a:pt x="12876" y="8826"/>
                </a:lnTo>
                <a:lnTo>
                  <a:pt x="9725" y="8826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  <a:scene3d>
            <a:camera prst="isometricBottomDown">
              <a:rot lat="2463980" lon="12994098" rev="11882772"/>
            </a:camera>
            <a:lightRig rig="threePt" dir="t"/>
          </a:scene3d>
          <a:sp3d z="-25400"/>
        </p:spPr>
        <p:txBody>
          <a:bodyPr/>
          <a:lstStyle/>
          <a:p>
            <a:endParaRPr lang="es-MX"/>
          </a:p>
        </p:txBody>
      </p:sp>
      <p:sp>
        <p:nvSpPr>
          <p:cNvPr id="6149" name="Sound"/>
          <p:cNvSpPr>
            <a:spLocks noEditPoints="1" noChangeArrowheads="1"/>
          </p:cNvSpPr>
          <p:nvPr/>
        </p:nvSpPr>
        <p:spPr bwMode="auto">
          <a:xfrm rot="20952098">
            <a:off x="1020603" y="5490200"/>
            <a:ext cx="860251" cy="812056"/>
          </a:xfrm>
          <a:custGeom>
            <a:avLst/>
            <a:gdLst>
              <a:gd name="T0" fmla="*/ 11164 w 21600"/>
              <a:gd name="T1" fmla="*/ 21159 h 21600"/>
              <a:gd name="T2" fmla="*/ 11164 w 21600"/>
              <a:gd name="T3" fmla="*/ 0 h 21600"/>
              <a:gd name="T4" fmla="*/ 0 w 21600"/>
              <a:gd name="T5" fmla="*/ 10800 h 21600"/>
              <a:gd name="T6" fmla="*/ 21600 w 21600"/>
              <a:gd name="T7" fmla="*/ 10800 h 21600"/>
              <a:gd name="T8" fmla="*/ 761 w 21600"/>
              <a:gd name="T9" fmla="*/ 22454 h 21600"/>
              <a:gd name="T10" fmla="*/ 21069 w 21600"/>
              <a:gd name="T11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7273"/>
                </a:moveTo>
                <a:lnTo>
                  <a:pt x="5824" y="7273"/>
                </a:lnTo>
                <a:lnTo>
                  <a:pt x="11164" y="0"/>
                </a:lnTo>
                <a:lnTo>
                  <a:pt x="11164" y="21159"/>
                </a:lnTo>
                <a:lnTo>
                  <a:pt x="5824" y="13885"/>
                </a:lnTo>
                <a:lnTo>
                  <a:pt x="0" y="13885"/>
                </a:lnTo>
                <a:lnTo>
                  <a:pt x="0" y="7273"/>
                </a:lnTo>
                <a:close/>
              </a:path>
              <a:path w="21600" h="21600">
                <a:moveTo>
                  <a:pt x="13024" y="7273"/>
                </a:moveTo>
                <a:lnTo>
                  <a:pt x="13591" y="6722"/>
                </a:lnTo>
                <a:lnTo>
                  <a:pt x="13833" y="7548"/>
                </a:lnTo>
                <a:lnTo>
                  <a:pt x="14076" y="8485"/>
                </a:lnTo>
                <a:lnTo>
                  <a:pt x="14157" y="9367"/>
                </a:lnTo>
                <a:lnTo>
                  <a:pt x="14197" y="10524"/>
                </a:lnTo>
                <a:lnTo>
                  <a:pt x="14197" y="11406"/>
                </a:lnTo>
                <a:lnTo>
                  <a:pt x="14116" y="12012"/>
                </a:lnTo>
                <a:lnTo>
                  <a:pt x="13995" y="12728"/>
                </a:lnTo>
                <a:lnTo>
                  <a:pt x="13833" y="13444"/>
                </a:lnTo>
                <a:lnTo>
                  <a:pt x="13712" y="14106"/>
                </a:lnTo>
                <a:lnTo>
                  <a:pt x="13591" y="14546"/>
                </a:lnTo>
                <a:lnTo>
                  <a:pt x="13065" y="13885"/>
                </a:lnTo>
                <a:lnTo>
                  <a:pt x="13307" y="12893"/>
                </a:lnTo>
                <a:lnTo>
                  <a:pt x="13469" y="11791"/>
                </a:lnTo>
                <a:lnTo>
                  <a:pt x="13550" y="10910"/>
                </a:lnTo>
                <a:lnTo>
                  <a:pt x="13591" y="10138"/>
                </a:lnTo>
                <a:lnTo>
                  <a:pt x="13469" y="9367"/>
                </a:lnTo>
                <a:lnTo>
                  <a:pt x="13388" y="8595"/>
                </a:lnTo>
                <a:lnTo>
                  <a:pt x="13267" y="7934"/>
                </a:lnTo>
                <a:lnTo>
                  <a:pt x="13024" y="7273"/>
                </a:lnTo>
                <a:close/>
              </a:path>
              <a:path w="21600" h="21600">
                <a:moveTo>
                  <a:pt x="16382" y="3967"/>
                </a:moveTo>
                <a:lnTo>
                  <a:pt x="16786" y="5179"/>
                </a:lnTo>
                <a:lnTo>
                  <a:pt x="17150" y="6612"/>
                </a:lnTo>
                <a:lnTo>
                  <a:pt x="17474" y="8651"/>
                </a:lnTo>
                <a:lnTo>
                  <a:pt x="17595" y="9753"/>
                </a:lnTo>
                <a:lnTo>
                  <a:pt x="17635" y="12012"/>
                </a:lnTo>
                <a:lnTo>
                  <a:pt x="17393" y="13665"/>
                </a:lnTo>
                <a:lnTo>
                  <a:pt x="17150" y="15208"/>
                </a:lnTo>
                <a:lnTo>
                  <a:pt x="16786" y="16310"/>
                </a:lnTo>
                <a:lnTo>
                  <a:pt x="16341" y="17687"/>
                </a:lnTo>
                <a:lnTo>
                  <a:pt x="15815" y="17081"/>
                </a:lnTo>
                <a:lnTo>
                  <a:pt x="16503" y="14602"/>
                </a:lnTo>
                <a:lnTo>
                  <a:pt x="16786" y="13169"/>
                </a:lnTo>
                <a:lnTo>
                  <a:pt x="16867" y="12012"/>
                </a:lnTo>
                <a:lnTo>
                  <a:pt x="16867" y="9642"/>
                </a:lnTo>
                <a:lnTo>
                  <a:pt x="16705" y="7989"/>
                </a:lnTo>
                <a:lnTo>
                  <a:pt x="16422" y="6612"/>
                </a:lnTo>
                <a:lnTo>
                  <a:pt x="16220" y="5675"/>
                </a:lnTo>
                <a:lnTo>
                  <a:pt x="15856" y="4518"/>
                </a:lnTo>
                <a:lnTo>
                  <a:pt x="16382" y="3967"/>
                </a:lnTo>
                <a:close/>
              </a:path>
              <a:path w="21600" h="21600">
                <a:moveTo>
                  <a:pt x="18889" y="1377"/>
                </a:moveTo>
                <a:lnTo>
                  <a:pt x="19415" y="826"/>
                </a:lnTo>
                <a:lnTo>
                  <a:pt x="20194" y="2576"/>
                </a:lnTo>
                <a:lnTo>
                  <a:pt x="20831" y="4683"/>
                </a:lnTo>
                <a:lnTo>
                  <a:pt x="21357" y="7204"/>
                </a:lnTo>
                <a:lnTo>
                  <a:pt x="21650" y="9450"/>
                </a:lnTo>
                <a:lnTo>
                  <a:pt x="21600" y="12301"/>
                </a:lnTo>
                <a:lnTo>
                  <a:pt x="21215" y="15938"/>
                </a:lnTo>
                <a:lnTo>
                  <a:pt x="20629" y="18348"/>
                </a:lnTo>
                <a:lnTo>
                  <a:pt x="19415" y="21655"/>
                </a:lnTo>
                <a:lnTo>
                  <a:pt x="18889" y="21159"/>
                </a:lnTo>
                <a:lnTo>
                  <a:pt x="19901" y="18404"/>
                </a:lnTo>
                <a:lnTo>
                  <a:pt x="20467" y="15593"/>
                </a:lnTo>
                <a:lnTo>
                  <a:pt x="20791" y="12342"/>
                </a:lnTo>
                <a:lnTo>
                  <a:pt x="20871" y="9532"/>
                </a:lnTo>
                <a:lnTo>
                  <a:pt x="20629" y="7411"/>
                </a:lnTo>
                <a:lnTo>
                  <a:pt x="20062" y="4628"/>
                </a:lnTo>
                <a:lnTo>
                  <a:pt x="19415" y="2810"/>
                </a:lnTo>
                <a:lnTo>
                  <a:pt x="18889" y="1377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457200"/>
            <a:ext cx="5618162" cy="811213"/>
          </a:xfrm>
        </p:spPr>
        <p:txBody>
          <a:bodyPr/>
          <a:lstStyle/>
          <a:p>
            <a:r>
              <a:rPr lang="es-ES_tradnl" sz="4000"/>
              <a:t>Como trabaja la señal?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85860"/>
            <a:ext cx="5500725" cy="557214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sz="3600" dirty="0" err="1">
                <a:solidFill>
                  <a:srgbClr val="FFFF00"/>
                </a:solidFill>
              </a:rPr>
              <a:t>Hertz</a:t>
            </a:r>
            <a:r>
              <a:rPr lang="es-ES_tradnl" sz="3600" dirty="0">
                <a:solidFill>
                  <a:srgbClr val="FFFF00"/>
                </a:solidFill>
              </a:rPr>
              <a:t> </a:t>
            </a:r>
            <a:r>
              <a:rPr lang="es-ES_tradnl" sz="3600" dirty="0">
                <a:solidFill>
                  <a:srgbClr val="FFFF00"/>
                </a:solidFill>
              </a:rPr>
              <a:t>(</a:t>
            </a:r>
            <a:r>
              <a:rPr lang="es-ES_tradnl" sz="3600" dirty="0" err="1">
                <a:solidFill>
                  <a:srgbClr val="FFFF00"/>
                </a:solidFill>
              </a:rPr>
              <a:t>mhz</a:t>
            </a:r>
            <a:r>
              <a:rPr lang="es-ES_tradnl" sz="3600" dirty="0">
                <a:solidFill>
                  <a:srgbClr val="FFFF00"/>
                </a:solidFill>
              </a:rPr>
              <a:t>) es la medida que se usa para la frecuencia.</a:t>
            </a:r>
          </a:p>
          <a:p>
            <a:pPr>
              <a:lnSpc>
                <a:spcPct val="90000"/>
              </a:lnSpc>
            </a:pPr>
            <a:r>
              <a:rPr lang="es-ES_tradnl" sz="3600" dirty="0">
                <a:solidFill>
                  <a:srgbClr val="FFFF00"/>
                </a:solidFill>
              </a:rPr>
              <a:t>106 mil </a:t>
            </a:r>
            <a:r>
              <a:rPr lang="es-ES_tradnl" sz="3600" dirty="0" err="1">
                <a:solidFill>
                  <a:srgbClr val="FFFF00"/>
                </a:solidFill>
              </a:rPr>
              <a:t>hertz</a:t>
            </a:r>
            <a:r>
              <a:rPr lang="es-ES_tradnl" sz="3600" dirty="0">
                <a:solidFill>
                  <a:srgbClr val="FFFF00"/>
                </a:solidFill>
              </a:rPr>
              <a:t> = (</a:t>
            </a:r>
            <a:r>
              <a:rPr lang="es-ES_tradnl" sz="3600" dirty="0">
                <a:solidFill>
                  <a:srgbClr val="FFFF00"/>
                </a:solidFill>
              </a:rPr>
              <a:t>mega hercios) </a:t>
            </a:r>
            <a:endParaRPr lang="es-ES_tradnl" sz="3600" dirty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endParaRPr lang="es-ES_tradnl" sz="3600" dirty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ES_tradnl" sz="3600" dirty="0"/>
              <a:t>Viajan por onda, mientras más cercana a la tierra, su franja es más amplia</a:t>
            </a:r>
            <a:r>
              <a:rPr lang="es-ES_tradnl" dirty="0"/>
              <a:t>.</a:t>
            </a:r>
          </a:p>
        </p:txBody>
      </p:sp>
      <p:pic>
        <p:nvPicPr>
          <p:cNvPr id="8196" name="Picture 4" descr="j03223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260350"/>
            <a:ext cx="1871662" cy="1455738"/>
          </a:xfrm>
          <a:prstGeom prst="rect">
            <a:avLst/>
          </a:prstGeom>
          <a:noFill/>
        </p:spPr>
      </p:pic>
      <p:pic>
        <p:nvPicPr>
          <p:cNvPr id="8201" name="Picture 9" descr="arcoiris mhz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BFF"/>
              </a:clrFrom>
              <a:clrTo>
                <a:srgbClr val="FFFB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2214554"/>
            <a:ext cx="2897082" cy="358458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lumMod val="90000"/>
                  <a:alpha val="27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cap="rnd" cmpd="sng">
            <a:gradFill flip="none" rotWithShape="1">
              <a:gsLst>
                <a:gs pos="32000">
                  <a:srgbClr val="92D050">
                    <a:alpha val="46000"/>
                  </a:srgb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prstDash val="lgDashDotDot"/>
            <a:round/>
          </a:ln>
          <a:effectLst>
            <a:innerShdw blurRad="63500" dist="50800" dir="13500000">
              <a:prstClr val="black">
                <a:alpha val="49000"/>
              </a:prstClr>
            </a:innerShdw>
          </a:effectLst>
          <a:scene3d>
            <a:camera prst="perspectiveRelaxed"/>
            <a:lightRig rig="harsh" dir="t">
              <a:rot lat="0" lon="0" rev="600000"/>
            </a:lightRig>
          </a:scene3d>
          <a:sp3d extrusionH="133350" contourW="38100">
            <a:bevelT h="196850"/>
            <a:bevelB w="82550" h="12700" prst="cross"/>
          </a:sp3d>
        </p:spPr>
      </p:pic>
      <p:pic>
        <p:nvPicPr>
          <p:cNvPr id="8204" name="Picture 12" descr="C:\Users\sylviabril\Pictures\Galería multimedia de Microsoft\j043153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5143512"/>
            <a:ext cx="3786182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457200"/>
            <a:ext cx="7380287" cy="1143000"/>
          </a:xfrm>
        </p:spPr>
        <p:txBody>
          <a:bodyPr/>
          <a:lstStyle/>
          <a:p>
            <a:r>
              <a:rPr lang="es-ES" sz="4000" dirty="0"/>
              <a:t>¿Cómo </a:t>
            </a:r>
            <a:r>
              <a:rPr lang="es-ES" sz="4000" dirty="0"/>
              <a:t>encontrar </a:t>
            </a:r>
            <a:r>
              <a:rPr lang="es-ES" sz="4000" dirty="0"/>
              <a:t>la señal?</a:t>
            </a:r>
          </a:p>
        </p:txBody>
      </p:sp>
      <p:sp>
        <p:nvSpPr>
          <p:cNvPr id="12297" name="Rectangle 9"/>
          <p:cNvSpPr>
            <a:spLocks noGrp="1" noChangeArrowheads="1"/>
          </p:cNvSpPr>
          <p:nvPr>
            <p:ph sz="half" idx="1"/>
          </p:nvPr>
        </p:nvSpPr>
        <p:spPr>
          <a:xfrm>
            <a:off x="685800" y="1643050"/>
            <a:ext cx="6315092" cy="4665675"/>
          </a:xfrm>
        </p:spPr>
        <p:txBody>
          <a:bodyPr/>
          <a:lstStyle/>
          <a:p>
            <a:r>
              <a:rPr lang="es-ES" sz="3600" dirty="0">
                <a:solidFill>
                  <a:srgbClr val="FFFF00"/>
                </a:solidFill>
              </a:rPr>
              <a:t>Suba </a:t>
            </a:r>
            <a:r>
              <a:rPr lang="es-ES" sz="3600" dirty="0">
                <a:solidFill>
                  <a:srgbClr val="FFFF00"/>
                </a:solidFill>
              </a:rPr>
              <a:t>su celular a un punto alto, ya sea un piso o más del sitio donde tiene duda que su señal se encuentra y observar las barras de medida de señal, cuando haya dado el mayor número de barras será el punto de mejor señal.</a:t>
            </a:r>
          </a:p>
          <a:p>
            <a:endParaRPr lang="es-ES" sz="2800" dirty="0"/>
          </a:p>
          <a:p>
            <a:endParaRPr lang="es-ES" sz="2800" dirty="0"/>
          </a:p>
        </p:txBody>
      </p:sp>
      <p:pic>
        <p:nvPicPr>
          <p:cNvPr id="12296" name="Picture 8" descr="j04102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1292225" cy="1841500"/>
          </a:xfrm>
          <a:prstGeom prst="rect">
            <a:avLst/>
          </a:prstGeom>
          <a:noFill/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4500570"/>
            <a:ext cx="1477963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333375"/>
            <a:ext cx="6807229" cy="1079500"/>
          </a:xfrm>
        </p:spPr>
        <p:txBody>
          <a:bodyPr/>
          <a:lstStyle/>
          <a:p>
            <a:r>
              <a:rPr lang="es-ES_tradnl" dirty="0"/>
              <a:t>Señal GSM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0298" y="1357298"/>
            <a:ext cx="6643702" cy="509589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_tradnl" sz="3600" dirty="0">
                <a:solidFill>
                  <a:srgbClr val="FFFF00"/>
                </a:solidFill>
              </a:rPr>
              <a:t>Normalmente la señal GSM está emitida en los rangos de 800-900 en Europa y USA ; En México en </a:t>
            </a:r>
            <a:r>
              <a:rPr lang="es-ES_tradnl" sz="3600" dirty="0">
                <a:solidFill>
                  <a:srgbClr val="FFFF00"/>
                </a:solidFill>
              </a:rPr>
              <a:t>1800 </a:t>
            </a:r>
            <a:r>
              <a:rPr lang="es-ES_tradnl" sz="3600" dirty="0" err="1">
                <a:solidFill>
                  <a:srgbClr val="FFFF00"/>
                </a:solidFill>
              </a:rPr>
              <a:t>mhz</a:t>
            </a:r>
            <a:r>
              <a:rPr lang="es-ES_tradnl" sz="3600" dirty="0">
                <a:solidFill>
                  <a:srgbClr val="FFFF00"/>
                </a:solidFill>
              </a:rPr>
              <a:t>, (depende de la antena transmisora instalada en la torre y compañía que brinda el servicio</a:t>
            </a:r>
            <a:r>
              <a:rPr lang="es-ES_tradnl" sz="3600" dirty="0">
                <a:solidFill>
                  <a:srgbClr val="FFFF00"/>
                </a:solidFill>
              </a:rPr>
              <a:t>).</a:t>
            </a:r>
          </a:p>
          <a:p>
            <a:pPr>
              <a:lnSpc>
                <a:spcPct val="80000"/>
              </a:lnSpc>
            </a:pPr>
            <a:r>
              <a:rPr lang="es-ES_tradnl" sz="3600" dirty="0">
                <a:solidFill>
                  <a:srgbClr val="FFFF00"/>
                </a:solidFill>
              </a:rPr>
              <a:t> </a:t>
            </a:r>
            <a:r>
              <a:rPr lang="es-ES_tradnl" sz="3600" dirty="0">
                <a:solidFill>
                  <a:srgbClr val="FFFF00"/>
                </a:solidFill>
              </a:rPr>
              <a:t>La 1800 es una señal de corto alcance; Su rango promedio son 4 </a:t>
            </a:r>
            <a:r>
              <a:rPr lang="es-ES_tradnl" sz="3600" dirty="0" err="1">
                <a:solidFill>
                  <a:srgbClr val="FFFF00"/>
                </a:solidFill>
              </a:rPr>
              <a:t>kms</a:t>
            </a:r>
            <a:r>
              <a:rPr lang="en-US" sz="3600" b="1" dirty="0">
                <a:solidFill>
                  <a:srgbClr val="FFFF00"/>
                </a:solidFill>
                <a:cs typeface="Tahoma" pitchFamily="34" charset="0"/>
              </a:rPr>
              <a:t>²</a:t>
            </a:r>
            <a:r>
              <a:rPr lang="es-ES_tradnl" sz="3600" dirty="0">
                <a:solidFill>
                  <a:srgbClr val="FFFF00"/>
                </a:solidFill>
              </a:rPr>
              <a:t> de </a:t>
            </a:r>
            <a:r>
              <a:rPr lang="es-ES_tradnl" sz="3600" dirty="0">
                <a:solidFill>
                  <a:srgbClr val="FFFF00"/>
                </a:solidFill>
              </a:rPr>
              <a:t>distancia=16kms</a:t>
            </a:r>
            <a:r>
              <a:rPr lang="es-ES_tradnl" sz="2800" dirty="0">
                <a:solidFill>
                  <a:srgbClr val="FFFF00"/>
                </a:solidFill>
              </a:rPr>
              <a:t>.</a:t>
            </a:r>
            <a:endParaRPr lang="es-ES_tradnl" sz="2800" dirty="0">
              <a:solidFill>
                <a:srgbClr val="FFFF00"/>
              </a:solidFill>
            </a:endParaRPr>
          </a:p>
        </p:txBody>
      </p:sp>
      <p:pic>
        <p:nvPicPr>
          <p:cNvPr id="11268" name="Picture 4" descr="direccion seña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00098" y="1857364"/>
            <a:ext cx="3351878" cy="3105154"/>
          </a:xfrm>
          <a:prstGeom prst="rect">
            <a:avLst/>
          </a:prstGeom>
          <a:noFill/>
          <a:scene3d>
            <a:camera prst="perspectiveContrastingLeftFacing"/>
            <a:lightRig rig="contrasting" dir="t"/>
          </a:scene3d>
          <a:sp3d prstMaterial="matte">
            <a:bevelT/>
          </a:sp3d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"/>
            <a:ext cx="8701118" cy="714356"/>
          </a:xfrm>
        </p:spPr>
        <p:txBody>
          <a:bodyPr/>
          <a:lstStyle/>
          <a:p>
            <a:r>
              <a:rPr lang="es-ES_tradnl" sz="4000" dirty="0"/>
              <a:t>Eligiendo la antena </a:t>
            </a:r>
            <a:r>
              <a:rPr lang="es-ES_tradnl" sz="4000" dirty="0"/>
              <a:t>ideal en México</a:t>
            </a:r>
            <a:endParaRPr lang="es-ES_tradnl" sz="40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14546" y="785794"/>
            <a:ext cx="6605604" cy="531020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dirty="0">
                <a:solidFill>
                  <a:srgbClr val="FFFF00"/>
                </a:solidFill>
              </a:rPr>
              <a:t>Telcel usa dos </a:t>
            </a:r>
            <a:r>
              <a:rPr lang="es-ES_tradnl" dirty="0">
                <a:solidFill>
                  <a:srgbClr val="FFFF00"/>
                </a:solidFill>
              </a:rPr>
              <a:t>frecuencias </a:t>
            </a:r>
            <a:r>
              <a:rPr lang="es-ES_tradnl" dirty="0">
                <a:solidFill>
                  <a:srgbClr val="FFFF00"/>
                </a:solidFill>
              </a:rPr>
              <a:t>:800 y 1800 </a:t>
            </a:r>
            <a:r>
              <a:rPr lang="es-ES_tradnl" dirty="0" err="1">
                <a:solidFill>
                  <a:srgbClr val="FFFF00"/>
                </a:solidFill>
              </a:rPr>
              <a:t>mhz</a:t>
            </a:r>
            <a:r>
              <a:rPr lang="es-ES_tradnl" dirty="0">
                <a:solidFill>
                  <a:srgbClr val="FFFF00"/>
                </a:solidFill>
              </a:rPr>
              <a:t>. Esto requiere dos modelos de antenas, la </a:t>
            </a:r>
            <a:r>
              <a:rPr lang="es-ES_tradnl" dirty="0" err="1">
                <a:solidFill>
                  <a:srgbClr val="FFFF00"/>
                </a:solidFill>
              </a:rPr>
              <a:t>yvd</a:t>
            </a:r>
            <a:r>
              <a:rPr lang="es-ES_tradnl" dirty="0">
                <a:solidFill>
                  <a:srgbClr val="FFFF00"/>
                </a:solidFill>
              </a:rPr>
              <a:t> 900 </a:t>
            </a:r>
            <a:r>
              <a:rPr lang="es-ES_tradnl" dirty="0">
                <a:solidFill>
                  <a:srgbClr val="FFFF00"/>
                </a:solidFill>
              </a:rPr>
              <a:t>o la nft1900, lo recomendable </a:t>
            </a:r>
            <a:r>
              <a:rPr lang="es-ES_tradnl" dirty="0">
                <a:solidFill>
                  <a:srgbClr val="FFFF00"/>
                </a:solidFill>
              </a:rPr>
              <a:t>es </a:t>
            </a:r>
            <a:r>
              <a:rPr lang="es-ES_tradnl" dirty="0">
                <a:solidFill>
                  <a:srgbClr val="FFFF00"/>
                </a:solidFill>
              </a:rPr>
              <a:t>que lleve los dos modelos al momento de ir a la instalación, </a:t>
            </a:r>
            <a:r>
              <a:rPr lang="es-ES_tradnl" dirty="0">
                <a:solidFill>
                  <a:srgbClr val="FFFF00"/>
                </a:solidFill>
              </a:rPr>
              <a:t>aún más </a:t>
            </a:r>
            <a:r>
              <a:rPr lang="es-ES_tradnl" dirty="0">
                <a:solidFill>
                  <a:srgbClr val="FFFF00"/>
                </a:solidFill>
              </a:rPr>
              <a:t>cuando son distancias largas</a:t>
            </a:r>
            <a:r>
              <a:rPr lang="es-ES_tradnl" dirty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s-ES_tradnl" dirty="0" err="1">
                <a:solidFill>
                  <a:srgbClr val="FFFF00"/>
                </a:solidFill>
              </a:rPr>
              <a:t>Iusacell</a:t>
            </a:r>
            <a:r>
              <a:rPr lang="es-ES_tradnl" dirty="0">
                <a:solidFill>
                  <a:srgbClr val="FFFF00"/>
                </a:solidFill>
              </a:rPr>
              <a:t> utiliza el sistema 3G en 800.</a:t>
            </a:r>
          </a:p>
          <a:p>
            <a:pPr>
              <a:lnSpc>
                <a:spcPct val="90000"/>
              </a:lnSpc>
            </a:pPr>
            <a:r>
              <a:rPr lang="es-ES_tradnl" dirty="0">
                <a:solidFill>
                  <a:srgbClr val="FFFF00"/>
                </a:solidFill>
              </a:rPr>
              <a:t>Movistar trabaja en 1800.</a:t>
            </a:r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9233" name="Picture 17" descr="dkr80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411" y="1857364"/>
            <a:ext cx="2211573" cy="2500330"/>
          </a:xfrm>
          <a:prstGeom prst="rect">
            <a:avLst/>
          </a:prstGeom>
          <a:noFill/>
          <a:scene3d>
            <a:camera prst="orthographicFront">
              <a:rot lat="21299999" lon="300000" rev="300000"/>
            </a:camera>
            <a:lightRig rig="threePt" dir="t"/>
          </a:scene3d>
          <a:sp3d z="-12700"/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050" y="0"/>
            <a:ext cx="7092950" cy="712788"/>
          </a:xfrm>
        </p:spPr>
        <p:txBody>
          <a:bodyPr/>
          <a:lstStyle/>
          <a:p>
            <a:r>
              <a:rPr lang="es-ES" sz="4000"/>
              <a:t>Instalando la antena</a:t>
            </a:r>
          </a:p>
        </p:txBody>
      </p:sp>
      <p:sp>
        <p:nvSpPr>
          <p:cNvPr id="17423" name="Rectangle 15"/>
          <p:cNvSpPr>
            <a:spLocks noGrp="1" noChangeArrowheads="1"/>
          </p:cNvSpPr>
          <p:nvPr>
            <p:ph type="body" sz="half" idx="2"/>
          </p:nvPr>
        </p:nvSpPr>
        <p:spPr>
          <a:xfrm>
            <a:off x="2714612" y="928670"/>
            <a:ext cx="5818201" cy="5572164"/>
          </a:xfrm>
        </p:spPr>
        <p:txBody>
          <a:bodyPr/>
          <a:lstStyle/>
          <a:p>
            <a:pPr>
              <a:buFontTx/>
              <a:buNone/>
            </a:pPr>
            <a:r>
              <a:rPr lang="es-ES" sz="4000" dirty="0">
                <a:solidFill>
                  <a:srgbClr val="FFFF00"/>
                </a:solidFill>
              </a:rPr>
              <a:t>Dé altura, instale en un mástil, como se  instalan las antenas para TV</a:t>
            </a:r>
            <a:r>
              <a:rPr lang="es-ES" sz="4000" dirty="0">
                <a:solidFill>
                  <a:srgbClr val="FFFF00"/>
                </a:solidFill>
              </a:rPr>
              <a:t>.</a:t>
            </a:r>
            <a:endParaRPr lang="es-ES" sz="4000" dirty="0">
              <a:solidFill>
                <a:srgbClr val="FFFF00"/>
              </a:solidFill>
            </a:endParaRPr>
          </a:p>
          <a:p>
            <a:r>
              <a:rPr lang="es-ES" sz="4000" dirty="0">
                <a:solidFill>
                  <a:srgbClr val="FFFF00"/>
                </a:solidFill>
              </a:rPr>
              <a:t>Cuide que en el sitio donde busca la señal no haya factores que bloqueen su recepción</a:t>
            </a:r>
            <a:r>
              <a:rPr lang="es-ES" sz="3600" dirty="0">
                <a:solidFill>
                  <a:srgbClr val="FFFF00"/>
                </a:solidFill>
              </a:rPr>
              <a:t>. </a:t>
            </a:r>
          </a:p>
        </p:txBody>
      </p:sp>
      <p:pic>
        <p:nvPicPr>
          <p:cNvPr id="17435" name="Picture 27" descr="instalacion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BF7E3"/>
              </a:clrFrom>
              <a:clrTo>
                <a:srgbClr val="0BF7E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000240"/>
            <a:ext cx="2785709" cy="26304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14290"/>
            <a:ext cx="7772400" cy="785818"/>
          </a:xfrm>
        </p:spPr>
        <p:txBody>
          <a:bodyPr/>
          <a:lstStyle/>
          <a:p>
            <a:r>
              <a:rPr lang="es-ES" dirty="0"/>
              <a:t>Situaciones frecuentes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2984"/>
            <a:ext cx="7772400" cy="4953016"/>
          </a:xfrm>
        </p:spPr>
        <p:txBody>
          <a:bodyPr/>
          <a:lstStyle/>
          <a:p>
            <a:r>
              <a:rPr lang="es-ES" sz="3600" dirty="0"/>
              <a:t>Con la antena que trae el teléfono me señala que tengo dos rayas, pero con la antena yagi no, ¿Por qué?</a:t>
            </a:r>
          </a:p>
          <a:p>
            <a:r>
              <a:rPr lang="es-ES" sz="3600" dirty="0">
                <a:solidFill>
                  <a:srgbClr val="FFFF00"/>
                </a:solidFill>
              </a:rPr>
              <a:t>Porque la antena que tiene el teléfono </a:t>
            </a:r>
            <a:r>
              <a:rPr lang="es-ES" sz="3600" dirty="0">
                <a:solidFill>
                  <a:srgbClr val="FFFF00"/>
                </a:solidFill>
              </a:rPr>
              <a:t>podría </a:t>
            </a:r>
            <a:r>
              <a:rPr lang="es-ES" sz="3600" dirty="0">
                <a:solidFill>
                  <a:srgbClr val="FFFF00"/>
                </a:solidFill>
              </a:rPr>
              <a:t>estar captando un rebote en la señal. La única manera que tiene de saberlo, es intentar recibir y hacer llamadas con cada antena.</a:t>
            </a:r>
          </a:p>
        </p:txBody>
      </p:sp>
      <p:pic>
        <p:nvPicPr>
          <p:cNvPr id="21509" name="Picture 5" descr="j04122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7977" y="714355"/>
            <a:ext cx="1138997" cy="78581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042988" y="333375"/>
            <a:ext cx="7705725" cy="3455988"/>
          </a:xfrm>
        </p:spPr>
        <p:txBody>
          <a:bodyPr/>
          <a:lstStyle/>
          <a:p>
            <a:r>
              <a:rPr lang="es-ES" sz="4000">
                <a:solidFill>
                  <a:srgbClr val="FFFF00"/>
                </a:solidFill>
              </a:rPr>
              <a:t>Uno de los principales problemas al tratar de obtener señal, es su ubicación. Intente escoger un sitio más abierto al instalar, y que no tenga tantas paredes que obstruyan la señal.</a:t>
            </a:r>
          </a:p>
        </p:txBody>
      </p:sp>
      <p:pic>
        <p:nvPicPr>
          <p:cNvPr id="19463" name="Picture 7" descr="entre montañas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687FA9"/>
              </a:clrFrom>
              <a:clrTo>
                <a:srgbClr val="687FA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2275" y="4076700"/>
            <a:ext cx="5972175" cy="22050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Cuando instalé el teléfono tenía señal, pero ahora no, ¿qué hago?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3600" dirty="0">
                <a:solidFill>
                  <a:srgbClr val="FFFF00"/>
                </a:solidFill>
              </a:rPr>
              <a:t>No mueva el teléfono del sitio donde instaló, ya que tendrá que cambiarle el chip pues se </a:t>
            </a:r>
            <a:r>
              <a:rPr lang="es-ES" sz="3600" dirty="0">
                <a:solidFill>
                  <a:srgbClr val="FFFF00"/>
                </a:solidFill>
              </a:rPr>
              <a:t>puede </a:t>
            </a:r>
            <a:r>
              <a:rPr lang="es-ES" sz="3600" dirty="0">
                <a:solidFill>
                  <a:srgbClr val="FFFF00"/>
                </a:solidFill>
              </a:rPr>
              <a:t>bloquear; también tendrá que volver a revisar si la instalación externa no se soltó o giro por causa de un pájaro, el viento, nieve, etc.</a:t>
            </a:r>
          </a:p>
        </p:txBody>
      </p:sp>
      <p:pic>
        <p:nvPicPr>
          <p:cNvPr id="22532" name="Picture 4" descr="j02938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5153940"/>
            <a:ext cx="1336654" cy="140719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8" name="desklamp"/>
          <p:cNvSpPr>
            <a:spLocks noEditPoints="1" noChangeArrowheads="1"/>
          </p:cNvSpPr>
          <p:nvPr/>
        </p:nvSpPr>
        <p:spPr bwMode="auto">
          <a:xfrm>
            <a:off x="7812088" y="620713"/>
            <a:ext cx="904875" cy="904875"/>
          </a:xfrm>
          <a:custGeom>
            <a:avLst/>
            <a:gdLst>
              <a:gd name="T0" fmla="*/ 5036 w 21600"/>
              <a:gd name="T1" fmla="*/ 12900 h 21600"/>
              <a:gd name="T2" fmla="*/ 5036 w 21600"/>
              <a:gd name="T3" fmla="*/ 14984 h 21600"/>
              <a:gd name="T4" fmla="*/ 0 w 21600"/>
              <a:gd name="T5" fmla="*/ 14984 h 21600"/>
              <a:gd name="T6" fmla="*/ 0 w 21600"/>
              <a:gd name="T7" fmla="*/ 12900 h 21600"/>
              <a:gd name="T8" fmla="*/ 2186 w 21600"/>
              <a:gd name="T9" fmla="*/ 22426 h 21600"/>
              <a:gd name="T10" fmla="*/ 19435 w 21600"/>
              <a:gd name="T11" fmla="*/ 2747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1178" y="11842"/>
                </a:moveTo>
                <a:lnTo>
                  <a:pt x="11644" y="12206"/>
                </a:lnTo>
                <a:lnTo>
                  <a:pt x="12168" y="12702"/>
                </a:lnTo>
                <a:lnTo>
                  <a:pt x="12605" y="13000"/>
                </a:lnTo>
                <a:lnTo>
                  <a:pt x="13129" y="13330"/>
                </a:lnTo>
                <a:lnTo>
                  <a:pt x="13682" y="13529"/>
                </a:lnTo>
                <a:lnTo>
                  <a:pt x="14264" y="13694"/>
                </a:lnTo>
                <a:lnTo>
                  <a:pt x="14905" y="13794"/>
                </a:lnTo>
                <a:lnTo>
                  <a:pt x="15545" y="13794"/>
                </a:lnTo>
                <a:lnTo>
                  <a:pt x="16127" y="13794"/>
                </a:lnTo>
                <a:lnTo>
                  <a:pt x="16680" y="13694"/>
                </a:lnTo>
                <a:lnTo>
                  <a:pt x="17233" y="13529"/>
                </a:lnTo>
                <a:lnTo>
                  <a:pt x="17816" y="13330"/>
                </a:lnTo>
                <a:lnTo>
                  <a:pt x="18427" y="13033"/>
                </a:lnTo>
                <a:lnTo>
                  <a:pt x="18893" y="12702"/>
                </a:lnTo>
                <a:lnTo>
                  <a:pt x="19300" y="12305"/>
                </a:lnTo>
                <a:lnTo>
                  <a:pt x="19766" y="11842"/>
                </a:lnTo>
                <a:lnTo>
                  <a:pt x="20203" y="11379"/>
                </a:lnTo>
                <a:lnTo>
                  <a:pt x="20523" y="10817"/>
                </a:lnTo>
                <a:lnTo>
                  <a:pt x="20843" y="10287"/>
                </a:lnTo>
                <a:lnTo>
                  <a:pt x="21076" y="9626"/>
                </a:lnTo>
                <a:lnTo>
                  <a:pt x="21338" y="8997"/>
                </a:lnTo>
                <a:lnTo>
                  <a:pt x="21513" y="8336"/>
                </a:lnTo>
                <a:lnTo>
                  <a:pt x="21600" y="7608"/>
                </a:lnTo>
                <a:lnTo>
                  <a:pt x="21600" y="6913"/>
                </a:lnTo>
                <a:lnTo>
                  <a:pt x="21600" y="6219"/>
                </a:lnTo>
                <a:lnTo>
                  <a:pt x="21513" y="5590"/>
                </a:lnTo>
                <a:lnTo>
                  <a:pt x="21338" y="4896"/>
                </a:lnTo>
                <a:lnTo>
                  <a:pt x="21163" y="4300"/>
                </a:lnTo>
                <a:lnTo>
                  <a:pt x="20901" y="3705"/>
                </a:lnTo>
                <a:lnTo>
                  <a:pt x="20610" y="3175"/>
                </a:lnTo>
                <a:lnTo>
                  <a:pt x="20290" y="2613"/>
                </a:lnTo>
                <a:lnTo>
                  <a:pt x="19882" y="2117"/>
                </a:lnTo>
                <a:lnTo>
                  <a:pt x="19475" y="1687"/>
                </a:lnTo>
                <a:lnTo>
                  <a:pt x="18980" y="1224"/>
                </a:lnTo>
                <a:lnTo>
                  <a:pt x="18514" y="860"/>
                </a:lnTo>
                <a:lnTo>
                  <a:pt x="17903" y="595"/>
                </a:lnTo>
                <a:lnTo>
                  <a:pt x="17350" y="298"/>
                </a:lnTo>
                <a:lnTo>
                  <a:pt x="16768" y="99"/>
                </a:lnTo>
                <a:lnTo>
                  <a:pt x="16127" y="0"/>
                </a:lnTo>
                <a:lnTo>
                  <a:pt x="15545" y="0"/>
                </a:lnTo>
                <a:lnTo>
                  <a:pt x="14905" y="0"/>
                </a:lnTo>
                <a:lnTo>
                  <a:pt x="14264" y="99"/>
                </a:lnTo>
                <a:lnTo>
                  <a:pt x="13682" y="298"/>
                </a:lnTo>
                <a:lnTo>
                  <a:pt x="13129" y="496"/>
                </a:lnTo>
                <a:lnTo>
                  <a:pt x="12547" y="761"/>
                </a:lnTo>
                <a:lnTo>
                  <a:pt x="12081" y="1058"/>
                </a:lnTo>
                <a:lnTo>
                  <a:pt x="11586" y="1489"/>
                </a:lnTo>
                <a:lnTo>
                  <a:pt x="11178" y="1985"/>
                </a:lnTo>
                <a:lnTo>
                  <a:pt x="10800" y="2481"/>
                </a:lnTo>
                <a:lnTo>
                  <a:pt x="10480" y="2944"/>
                </a:lnTo>
                <a:lnTo>
                  <a:pt x="10130" y="3572"/>
                </a:lnTo>
                <a:lnTo>
                  <a:pt x="9868" y="4201"/>
                </a:lnTo>
                <a:lnTo>
                  <a:pt x="9723" y="4829"/>
                </a:lnTo>
                <a:lnTo>
                  <a:pt x="9548" y="5491"/>
                </a:lnTo>
                <a:lnTo>
                  <a:pt x="9461" y="6219"/>
                </a:lnTo>
                <a:lnTo>
                  <a:pt x="9461" y="6913"/>
                </a:lnTo>
                <a:lnTo>
                  <a:pt x="9461" y="7608"/>
                </a:lnTo>
                <a:lnTo>
                  <a:pt x="9548" y="8336"/>
                </a:lnTo>
                <a:lnTo>
                  <a:pt x="9723" y="8997"/>
                </a:lnTo>
                <a:lnTo>
                  <a:pt x="9868" y="9626"/>
                </a:lnTo>
                <a:lnTo>
                  <a:pt x="10130" y="10254"/>
                </a:lnTo>
                <a:lnTo>
                  <a:pt x="10422" y="10717"/>
                </a:lnTo>
                <a:lnTo>
                  <a:pt x="10858" y="11313"/>
                </a:lnTo>
                <a:lnTo>
                  <a:pt x="11178" y="11842"/>
                </a:lnTo>
                <a:close/>
              </a:path>
              <a:path w="21600" h="21600" extrusionOk="0">
                <a:moveTo>
                  <a:pt x="15545" y="10420"/>
                </a:moveTo>
                <a:lnTo>
                  <a:pt x="16127" y="10387"/>
                </a:lnTo>
                <a:lnTo>
                  <a:pt x="16680" y="10188"/>
                </a:lnTo>
                <a:lnTo>
                  <a:pt x="17292" y="9824"/>
                </a:lnTo>
                <a:lnTo>
                  <a:pt x="17757" y="9427"/>
                </a:lnTo>
                <a:lnTo>
                  <a:pt x="18078" y="8898"/>
                </a:lnTo>
                <a:lnTo>
                  <a:pt x="18427" y="8236"/>
                </a:lnTo>
                <a:lnTo>
                  <a:pt x="18602" y="7608"/>
                </a:lnTo>
                <a:lnTo>
                  <a:pt x="18631" y="6913"/>
                </a:lnTo>
                <a:lnTo>
                  <a:pt x="18602" y="6219"/>
                </a:lnTo>
                <a:lnTo>
                  <a:pt x="18427" y="5590"/>
                </a:lnTo>
                <a:lnTo>
                  <a:pt x="18078" y="4896"/>
                </a:lnTo>
                <a:lnTo>
                  <a:pt x="17670" y="4366"/>
                </a:lnTo>
                <a:lnTo>
                  <a:pt x="17292" y="4002"/>
                </a:lnTo>
                <a:lnTo>
                  <a:pt x="16680" y="3606"/>
                </a:lnTo>
                <a:lnTo>
                  <a:pt x="16127" y="3407"/>
                </a:lnTo>
                <a:lnTo>
                  <a:pt x="15545" y="3374"/>
                </a:lnTo>
                <a:lnTo>
                  <a:pt x="14905" y="3407"/>
                </a:lnTo>
                <a:lnTo>
                  <a:pt x="14351" y="3606"/>
                </a:lnTo>
                <a:lnTo>
                  <a:pt x="13769" y="4002"/>
                </a:lnTo>
                <a:lnTo>
                  <a:pt x="13304" y="4366"/>
                </a:lnTo>
                <a:lnTo>
                  <a:pt x="12954" y="4896"/>
                </a:lnTo>
                <a:lnTo>
                  <a:pt x="12634" y="5590"/>
                </a:lnTo>
                <a:lnTo>
                  <a:pt x="12459" y="6219"/>
                </a:lnTo>
                <a:lnTo>
                  <a:pt x="12430" y="6913"/>
                </a:lnTo>
                <a:lnTo>
                  <a:pt x="12459" y="7608"/>
                </a:lnTo>
                <a:lnTo>
                  <a:pt x="12634" y="8236"/>
                </a:lnTo>
                <a:lnTo>
                  <a:pt x="12954" y="8898"/>
                </a:lnTo>
                <a:lnTo>
                  <a:pt x="13304" y="9328"/>
                </a:lnTo>
                <a:lnTo>
                  <a:pt x="13769" y="9824"/>
                </a:lnTo>
                <a:lnTo>
                  <a:pt x="14351" y="10188"/>
                </a:lnTo>
                <a:lnTo>
                  <a:pt x="14905" y="10387"/>
                </a:lnTo>
                <a:lnTo>
                  <a:pt x="15545" y="10420"/>
                </a:lnTo>
                <a:close/>
              </a:path>
              <a:path w="21600" h="21600" extrusionOk="0">
                <a:moveTo>
                  <a:pt x="15545" y="8633"/>
                </a:moveTo>
                <a:lnTo>
                  <a:pt x="15836" y="8600"/>
                </a:lnTo>
                <a:lnTo>
                  <a:pt x="16098" y="8501"/>
                </a:lnTo>
                <a:lnTo>
                  <a:pt x="16389" y="8303"/>
                </a:lnTo>
                <a:lnTo>
                  <a:pt x="16622" y="8137"/>
                </a:lnTo>
                <a:lnTo>
                  <a:pt x="16768" y="7873"/>
                </a:lnTo>
                <a:lnTo>
                  <a:pt x="16942" y="7542"/>
                </a:lnTo>
                <a:lnTo>
                  <a:pt x="17001" y="7244"/>
                </a:lnTo>
                <a:lnTo>
                  <a:pt x="17030" y="6913"/>
                </a:lnTo>
                <a:lnTo>
                  <a:pt x="17001" y="6549"/>
                </a:lnTo>
                <a:lnTo>
                  <a:pt x="16942" y="6252"/>
                </a:lnTo>
                <a:lnTo>
                  <a:pt x="16768" y="5921"/>
                </a:lnTo>
                <a:lnTo>
                  <a:pt x="16564" y="5689"/>
                </a:lnTo>
                <a:lnTo>
                  <a:pt x="16389" y="5491"/>
                </a:lnTo>
                <a:lnTo>
                  <a:pt x="16098" y="5292"/>
                </a:lnTo>
                <a:lnTo>
                  <a:pt x="15836" y="5226"/>
                </a:lnTo>
                <a:lnTo>
                  <a:pt x="15545" y="5193"/>
                </a:lnTo>
                <a:lnTo>
                  <a:pt x="15225" y="5226"/>
                </a:lnTo>
                <a:lnTo>
                  <a:pt x="14963" y="5292"/>
                </a:lnTo>
                <a:lnTo>
                  <a:pt x="14672" y="5491"/>
                </a:lnTo>
                <a:lnTo>
                  <a:pt x="14439" y="5689"/>
                </a:lnTo>
                <a:lnTo>
                  <a:pt x="14293" y="5921"/>
                </a:lnTo>
                <a:lnTo>
                  <a:pt x="14119" y="6252"/>
                </a:lnTo>
                <a:lnTo>
                  <a:pt x="14031" y="6549"/>
                </a:lnTo>
                <a:lnTo>
                  <a:pt x="14002" y="6913"/>
                </a:lnTo>
                <a:lnTo>
                  <a:pt x="14031" y="7244"/>
                </a:lnTo>
                <a:lnTo>
                  <a:pt x="14119" y="7542"/>
                </a:lnTo>
                <a:lnTo>
                  <a:pt x="14293" y="7873"/>
                </a:lnTo>
                <a:lnTo>
                  <a:pt x="14439" y="8071"/>
                </a:lnTo>
                <a:lnTo>
                  <a:pt x="14672" y="8303"/>
                </a:lnTo>
                <a:lnTo>
                  <a:pt x="14963" y="8501"/>
                </a:lnTo>
                <a:lnTo>
                  <a:pt x="15225" y="8600"/>
                </a:lnTo>
                <a:lnTo>
                  <a:pt x="15545" y="8633"/>
                </a:lnTo>
                <a:close/>
              </a:path>
              <a:path w="21600" h="21600" extrusionOk="0">
                <a:moveTo>
                  <a:pt x="0" y="12900"/>
                </a:moveTo>
                <a:lnTo>
                  <a:pt x="5036" y="12900"/>
                </a:lnTo>
                <a:lnTo>
                  <a:pt x="5036" y="14984"/>
                </a:lnTo>
                <a:lnTo>
                  <a:pt x="0" y="14984"/>
                </a:lnTo>
                <a:lnTo>
                  <a:pt x="0" y="12900"/>
                </a:lnTo>
                <a:close/>
              </a:path>
              <a:path w="21600" h="21600" extrusionOk="0">
                <a:moveTo>
                  <a:pt x="7714" y="19681"/>
                </a:moveTo>
                <a:lnTo>
                  <a:pt x="8675" y="19681"/>
                </a:lnTo>
                <a:lnTo>
                  <a:pt x="12168" y="12669"/>
                </a:lnTo>
                <a:lnTo>
                  <a:pt x="13245" y="13397"/>
                </a:lnTo>
                <a:lnTo>
                  <a:pt x="9170" y="21600"/>
                </a:lnTo>
                <a:lnTo>
                  <a:pt x="7423" y="21600"/>
                </a:lnTo>
                <a:lnTo>
                  <a:pt x="1456" y="14984"/>
                </a:lnTo>
                <a:lnTo>
                  <a:pt x="3348" y="14984"/>
                </a:lnTo>
                <a:lnTo>
                  <a:pt x="7714" y="19681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10272" name="Rectangle 32"/>
          <p:cNvSpPr>
            <a:spLocks noGrp="1" noChangeArrowheads="1"/>
          </p:cNvSpPr>
          <p:nvPr>
            <p:ph type="title"/>
          </p:nvPr>
        </p:nvSpPr>
        <p:spPr>
          <a:xfrm>
            <a:off x="250825" y="214290"/>
            <a:ext cx="8066088" cy="6167460"/>
          </a:xfrm>
        </p:spPr>
        <p:txBody>
          <a:bodyPr/>
          <a:lstStyle/>
          <a:p>
            <a:r>
              <a:rPr lang="es-ES" sz="3600" dirty="0">
                <a:solidFill>
                  <a:srgbClr val="FFFF00"/>
                </a:solidFill>
              </a:rPr>
              <a:t>Por </a:t>
            </a:r>
            <a:r>
              <a:rPr lang="es-ES" sz="3600" dirty="0">
                <a:solidFill>
                  <a:srgbClr val="FFFF00"/>
                </a:solidFill>
              </a:rPr>
              <a:t>último, al instalar </a:t>
            </a:r>
            <a:r>
              <a:rPr lang="es-ES" sz="3600" dirty="0" err="1">
                <a:solidFill>
                  <a:srgbClr val="FFFF00"/>
                </a:solidFill>
              </a:rPr>
              <a:t>déle</a:t>
            </a:r>
            <a:r>
              <a:rPr lang="es-ES" sz="3600" dirty="0">
                <a:solidFill>
                  <a:srgbClr val="FFFF00"/>
                </a:solidFill>
              </a:rPr>
              <a:t>  tiempo necesario  al teléfono para que la verdadera señal. La antena de la torre tarda en emitir un tiempo y otro tanto el teléfono para la señal real que podría ser después de 20 o más segundos de </a:t>
            </a:r>
            <a:r>
              <a:rPr lang="es-ES" sz="3600" dirty="0">
                <a:solidFill>
                  <a:srgbClr val="FFFF00"/>
                </a:solidFill>
              </a:rPr>
              <a:t>girar </a:t>
            </a:r>
            <a:r>
              <a:rPr lang="es-ES" sz="3600" dirty="0">
                <a:solidFill>
                  <a:srgbClr val="FFFF00"/>
                </a:solidFill>
              </a:rPr>
              <a:t>la antena </a:t>
            </a:r>
            <a:r>
              <a:rPr lang="es-ES" sz="3600" dirty="0">
                <a:solidFill>
                  <a:srgbClr val="FFFF00"/>
                </a:solidFill>
              </a:rPr>
              <a:t>el </a:t>
            </a:r>
            <a:r>
              <a:rPr lang="es-ES" sz="3600" dirty="0">
                <a:solidFill>
                  <a:srgbClr val="FFFF00"/>
                </a:solidFill>
              </a:rPr>
              <a:t>punto de mejor recepción.</a:t>
            </a:r>
          </a:p>
        </p:txBody>
      </p:sp>
      <p:pic>
        <p:nvPicPr>
          <p:cNvPr id="10275" name="Picture 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80"/>
            <a:ext cx="533385" cy="74888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7799388" cy="1892300"/>
          </a:xfrm>
        </p:spPr>
        <p:txBody>
          <a:bodyPr/>
          <a:lstStyle/>
          <a:p>
            <a:r>
              <a:rPr lang="es-ES" sz="4000"/>
              <a:t>PARA CUALQUIER DUDA CONTACTE SU DISTRIBUIDOR AUTORIZADO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743200"/>
            <a:ext cx="8064500" cy="3494088"/>
          </a:xfrm>
        </p:spPr>
        <p:txBody>
          <a:bodyPr/>
          <a:lstStyle/>
          <a:p>
            <a:r>
              <a:rPr lang="es-ES" sz="3600" dirty="0">
                <a:solidFill>
                  <a:srgbClr val="FFFF00"/>
                </a:solidFill>
              </a:rPr>
              <a:t>La </a:t>
            </a:r>
            <a:r>
              <a:rPr lang="es-ES" sz="3600" dirty="0">
                <a:solidFill>
                  <a:srgbClr val="FFFF00"/>
                </a:solidFill>
              </a:rPr>
              <a:t>antena tiene garantía es su fabricación, pero la señal es exclusivamente responsabilidad del emisor, por eso es importante que ofrezca el servicio de instalación adecuado.</a:t>
            </a:r>
          </a:p>
        </p:txBody>
      </p:sp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 de diseño de remolinos">
  <a:themeElements>
    <a:clrScheme name="Plantilla de diseño de remolinos 2">
      <a:dk1>
        <a:srgbClr val="000066"/>
      </a:dk1>
      <a:lt1>
        <a:srgbClr val="CCECFF"/>
      </a:lt1>
      <a:dk2>
        <a:srgbClr val="6699FF"/>
      </a:dk2>
      <a:lt2>
        <a:srgbClr val="CCFFFF"/>
      </a:lt2>
      <a:accent1>
        <a:srgbClr val="CC99FF"/>
      </a:accent1>
      <a:accent2>
        <a:srgbClr val="9999FF"/>
      </a:accent2>
      <a:accent3>
        <a:srgbClr val="B8CAFF"/>
      </a:accent3>
      <a:accent4>
        <a:srgbClr val="AEC9DA"/>
      </a:accent4>
      <a:accent5>
        <a:srgbClr val="E2CAFF"/>
      </a:accent5>
      <a:accent6>
        <a:srgbClr val="8A8AE7"/>
      </a:accent6>
      <a:hlink>
        <a:srgbClr val="99CCFF"/>
      </a:hlink>
      <a:folHlink>
        <a:srgbClr val="0066FF"/>
      </a:folHlink>
    </a:clrScheme>
    <a:fontScheme name="Plantilla de diseño de remolino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lantilla de diseño de remolinos 1">
        <a:dk1>
          <a:srgbClr val="000066"/>
        </a:dk1>
        <a:lt1>
          <a:srgbClr val="CCECFF"/>
        </a:lt1>
        <a:dk2>
          <a:srgbClr val="0000CC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AAAAE2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tilla de diseño de remolinos 2">
        <a:dk1>
          <a:srgbClr val="000066"/>
        </a:dk1>
        <a:lt1>
          <a:srgbClr val="CCECFF"/>
        </a:lt1>
        <a:dk2>
          <a:srgbClr val="6699FF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B8CAFF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tilla de diseño de remolino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de diseño de remolinos</Template>
  <TotalTime>593</TotalTime>
  <Words>612</Words>
  <Application>Microsoft Office PowerPoint</Application>
  <PresentationFormat>Presentación en pantalla (4:3)</PresentationFormat>
  <Paragraphs>33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Times New Roman</vt:lpstr>
      <vt:lpstr>Arial</vt:lpstr>
      <vt:lpstr>Tahoma</vt:lpstr>
      <vt:lpstr>Plantilla de diseño de remolinos</vt:lpstr>
      <vt:lpstr>Función de una antena exterior</vt:lpstr>
      <vt:lpstr>Razones por que se requiere una antena.</vt:lpstr>
      <vt:lpstr>Como trabaja la señal?</vt:lpstr>
      <vt:lpstr>¿Cómo encontrar la señal?</vt:lpstr>
      <vt:lpstr>Señal GSM</vt:lpstr>
      <vt:lpstr>Eligiendo la antena ideal en México</vt:lpstr>
      <vt:lpstr>Instalando la antena</vt:lpstr>
      <vt:lpstr>Situaciones frecuentes</vt:lpstr>
      <vt:lpstr>Uno de los principales problemas al tratar de obtener señal, es su ubicación. Intente escoger un sitio más abierto al instalar, y que no tenga tantas paredes que obstruyan la señal.</vt:lpstr>
      <vt:lpstr>Cuando instalé el teléfono tenía señal, pero ahora no, ¿qué hago?</vt:lpstr>
      <vt:lpstr>Por último, al instalar déle  tiempo necesario  al teléfono para que la verdadera señal. La antena de la torre tarda en emitir un tiempo y otro tanto el teléfono para la señal real que podría ser después de 20 o más segundos de girar la antena el punto de mejor recepción.</vt:lpstr>
      <vt:lpstr>PARA CUALQUIER DUDA CONTACTE SU DISTRIBUIDOR AUTORIZADO</vt:lpstr>
    </vt:vector>
  </TitlesOfParts>
  <Company>arttenas de rl de cv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Razones por las cuales no se puede tener señal con una antena Yagi de Triad Systems</dc:title>
  <dc:creator>silvia a. lope</dc:creator>
  <cp:lastModifiedBy>sylviabril</cp:lastModifiedBy>
  <cp:revision>15</cp:revision>
  <dcterms:created xsi:type="dcterms:W3CDTF">2008-02-19T18:49:24Z</dcterms:created>
  <dcterms:modified xsi:type="dcterms:W3CDTF">2009-03-25T05:02:25Z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TC010690983082</vt:lpwstr>
  </property>
</Properties>
</file>